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315" r:id="rId3"/>
    <p:sldId id="257" r:id="rId4"/>
    <p:sldId id="280" r:id="rId5"/>
    <p:sldId id="306" r:id="rId6"/>
    <p:sldId id="288" r:id="rId7"/>
    <p:sldId id="307" r:id="rId8"/>
    <p:sldId id="290" r:id="rId9"/>
    <p:sldId id="291" r:id="rId10"/>
    <p:sldId id="292" r:id="rId11"/>
    <p:sldId id="299" r:id="rId12"/>
    <p:sldId id="302" r:id="rId13"/>
    <p:sldId id="300" r:id="rId14"/>
    <p:sldId id="301" r:id="rId15"/>
    <p:sldId id="308" r:id="rId16"/>
    <p:sldId id="303" r:id="rId17"/>
    <p:sldId id="304" r:id="rId18"/>
    <p:sldId id="305" r:id="rId19"/>
    <p:sldId id="309" r:id="rId20"/>
    <p:sldId id="310" r:id="rId21"/>
    <p:sldId id="312" r:id="rId22"/>
    <p:sldId id="313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nald Williamson" initials="D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37" autoAdjust="0"/>
  </p:normalViewPr>
  <p:slideViewPr>
    <p:cSldViewPr snapToGrid="0" snapToObjects="1">
      <p:cViewPr>
        <p:scale>
          <a:sx n="100" d="100"/>
          <a:sy n="100" d="100"/>
        </p:scale>
        <p:origin x="-61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-197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10601-1F19-8E4C-83E7-46B84AD5991B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D563B-D8B2-2D49-ABBC-5D6407CD3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5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D563B-D8B2-2D49-ABBC-5D6407CD3D2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F57C244-A5EB-6E40-89FA-9C238078F6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矩形 5"/>
          <p:cNvSpPr/>
          <p:nvPr userDrawn="1"/>
        </p:nvSpPr>
        <p:spPr>
          <a:xfrm rot="20312071">
            <a:off x="82935" y="424082"/>
            <a:ext cx="2034554" cy="767853"/>
          </a:xfrm>
          <a:prstGeom prst="rect">
            <a:avLst/>
          </a:prstGeom>
          <a:noFill/>
          <a:ln w="57150" cmpd="thickThin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慧都学院</a:t>
            </a:r>
            <a:endParaRPr lang="en-US" altLang="zh-CN" sz="2000" b="1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技术交流会专供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C244-A5EB-6E40-89FA-9C238078F6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6F58-1716-D74D-8265-FE79E6C9CE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C244-A5EB-6E40-89FA-9C238078F6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6F58-1716-D74D-8265-FE79E6C9CE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C244-A5EB-6E40-89FA-9C238078F6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6F58-1716-D74D-8265-FE79E6C9CE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F57C244-A5EB-6E40-89FA-9C238078F6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F57C244-A5EB-6E40-89FA-9C238078F6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6F58-1716-D74D-8265-FE79E6C9CE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C244-A5EB-6E40-89FA-9C238078F6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6F58-1716-D74D-8265-FE79E6C9CE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57C244-A5EB-6E40-89FA-9C238078F6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6F58-1716-D74D-8265-FE79E6C9CE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57C244-A5EB-6E40-89FA-9C238078F6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6F58-1716-D74D-8265-FE79E6C9CE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AF57C244-A5EB-6E40-89FA-9C238078F6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6F58-1716-D74D-8265-FE79E6C9CE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C244-A5EB-6E40-89FA-9C238078F6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6F58-1716-D74D-8265-FE79E6C9CE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C244-A5EB-6E40-89FA-9C238078F6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6F58-1716-D74D-8265-FE79E6C9CE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C244-A5EB-6E40-89FA-9C238078F6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6F58-1716-D74D-8265-FE79E6C9CE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C244-A5EB-6E40-89FA-9C238078F6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6F58-1716-D74D-8265-FE79E6C9CE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AF57C244-A5EB-6E40-89FA-9C238078F6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F57C244-A5EB-6E40-89FA-9C238078F6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4BB56F58-1716-D74D-8265-FE79E6C9CE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C244-A5EB-6E40-89FA-9C238078F6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6F58-1716-D74D-8265-FE79E6C9CE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C244-A5EB-6E40-89FA-9C238078F6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6F58-1716-D74D-8265-FE79E6C9CE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C244-A5EB-6E40-89FA-9C238078F6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4BB56F58-1716-D74D-8265-FE79E6C9CE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C244-A5EB-6E40-89FA-9C238078F6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56F58-1716-D74D-8265-FE79E6C9CE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F57C244-A5EB-6E40-89FA-9C238078F6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BB56F58-1716-D74D-8265-FE79E6C9CE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矩形 7"/>
          <p:cNvSpPr/>
          <p:nvPr userDrawn="1"/>
        </p:nvSpPr>
        <p:spPr>
          <a:xfrm>
            <a:off x="201706" y="6423585"/>
            <a:ext cx="3025059" cy="329168"/>
          </a:xfrm>
          <a:prstGeom prst="rect">
            <a:avLst/>
          </a:prstGeom>
          <a:noFill/>
          <a:ln w="57150" cmpd="thickThin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b="0" smtClean="0">
                <a:solidFill>
                  <a:schemeClr val="accent2"/>
                </a:solidFill>
                <a:effectLst/>
                <a:latin typeface="微软雅黑" pitchFamily="34" charset="-122"/>
                <a:ea typeface="微软雅黑" pitchFamily="34" charset="-122"/>
              </a:rPr>
              <a:t>更多信息关注：</a:t>
            </a:r>
            <a:r>
              <a:rPr lang="en-US" altLang="zh-CN" sz="1400" b="0" smtClean="0">
                <a:solidFill>
                  <a:schemeClr val="accent2"/>
                </a:solidFill>
                <a:effectLst/>
                <a:latin typeface="微软雅黑" pitchFamily="34" charset="-122"/>
                <a:ea typeface="微软雅黑" pitchFamily="34" charset="-122"/>
              </a:rPr>
              <a:t>www.evget.com</a:t>
            </a:r>
            <a:endParaRPr lang="zh-CN" altLang="en-US" sz="1400" b="0">
              <a:solidFill>
                <a:schemeClr val="accent2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 rot="1014636">
            <a:off x="6091685" y="378247"/>
            <a:ext cx="2043674" cy="658336"/>
          </a:xfrm>
          <a:prstGeom prst="rect">
            <a:avLst/>
          </a:prstGeom>
          <a:noFill/>
          <a:ln w="57150" cmpd="thickThin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慧都学院</a:t>
            </a:r>
            <a:endParaRPr lang="en-US" altLang="zh-CN" sz="2000" b="1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2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技术交流会专供</a:t>
            </a:r>
            <a:endParaRPr lang="zh-CN" altLang="en-US" sz="2000" b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430" y="972824"/>
            <a:ext cx="3634683" cy="643888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ComponentOne</a:t>
            </a:r>
            <a:br>
              <a:rPr lang="en-US" altLang="zh-CN" sz="36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</a:br>
            <a:endParaRPr lang="en-US" sz="36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051" y="1616712"/>
            <a:ext cx="3957062" cy="838863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2013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中国技术交流论坛</a:t>
            </a:r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微软雅黑" pitchFamily="34" charset="-122"/>
              <a:ea typeface="微软雅黑" pitchFamily="34" charset="-122"/>
              <a:cs typeface="Ronnia Basic Light"/>
            </a:endParaRPr>
          </a:p>
        </p:txBody>
      </p:sp>
      <p:pic>
        <p:nvPicPr>
          <p:cNvPr id="14" name="Picture 13" descr="Ult col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112" y="730268"/>
            <a:ext cx="1118884" cy="1022332"/>
          </a:xfrm>
          <a:prstGeom prst="rect">
            <a:avLst/>
          </a:prstGeom>
        </p:spPr>
      </p:pic>
      <p:pic>
        <p:nvPicPr>
          <p:cNvPr id="16" name="Picture 15" descr="arLogo_6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104" y="803912"/>
            <a:ext cx="812800" cy="812800"/>
          </a:xfrm>
          <a:prstGeom prst="rect">
            <a:avLst/>
          </a:prstGeom>
        </p:spPr>
      </p:pic>
      <p:pic>
        <p:nvPicPr>
          <p:cNvPr id="17" name="Picture 16" descr="spLogo_6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836" y="2933423"/>
            <a:ext cx="812800" cy="812800"/>
          </a:xfrm>
          <a:prstGeom prst="rect">
            <a:avLst/>
          </a:prstGeom>
        </p:spPr>
      </p:pic>
      <p:pic>
        <p:nvPicPr>
          <p:cNvPr id="18" name="Picture 17" descr="cluster 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4880" y="2933423"/>
            <a:ext cx="1472233" cy="1447848"/>
          </a:xfrm>
          <a:prstGeom prst="rect">
            <a:avLst/>
          </a:prstGeom>
        </p:spPr>
      </p:pic>
      <p:pic>
        <p:nvPicPr>
          <p:cNvPr id="20" name="Picture 19" descr="just cog%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3004137"/>
            <a:ext cx="1516796" cy="764206"/>
          </a:xfrm>
          <a:prstGeom prst="rect">
            <a:avLst/>
          </a:prstGeom>
        </p:spPr>
      </p:pic>
      <p:pic>
        <p:nvPicPr>
          <p:cNvPr id="1026" name="Picture 3" descr="image00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6296" y="5184559"/>
            <a:ext cx="39052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全新控件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 smtClean="0"/>
              <a:t>紧跟技术潮流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144963"/>
          </a:xfrm>
        </p:spPr>
        <p:txBody>
          <a:bodyPr/>
          <a:lstStyle/>
          <a:p>
            <a:r>
              <a:rPr lang="en-US" altLang="zh-CN" dirty="0" err="1" smtClean="0"/>
              <a:t>Esri</a:t>
            </a:r>
            <a:r>
              <a:rPr lang="zh-CN" altLang="en-US" dirty="0" smtClean="0"/>
              <a:t>提供</a:t>
            </a:r>
            <a:r>
              <a:rPr lang="en-US" altLang="zh-CN" dirty="0" smtClean="0"/>
              <a:t>Maps</a:t>
            </a:r>
            <a:r>
              <a:rPr lang="zh-CN" altLang="en-US" dirty="0" smtClean="0"/>
              <a:t>控件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无限制访问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err="1" smtClean="0"/>
              <a:t>Esri</a:t>
            </a:r>
            <a:r>
              <a:rPr lang="en-US" altLang="zh-CN" dirty="0" smtClean="0"/>
              <a:t> Map</a:t>
            </a:r>
            <a:r>
              <a:rPr lang="zh-CN" altLang="en-US" dirty="0" smtClean="0"/>
              <a:t>控件以及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err="1" smtClean="0"/>
              <a:t>ArcGIS</a:t>
            </a:r>
            <a:r>
              <a:rPr lang="zh-CN" altLang="en-US" dirty="0" smtClean="0"/>
              <a:t>接口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含量地理信息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轻易获取</a:t>
            </a:r>
            <a:endParaRPr lang="en-US" altLang="zh-CN" dirty="0" smtClean="0"/>
          </a:p>
          <a:p>
            <a:r>
              <a:rPr lang="en-US" altLang="zh-CN" dirty="0" err="1" smtClean="0"/>
              <a:t>GanttView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自动或手动定制时间表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添加约束和依赖项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内置工具栏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存储为</a:t>
            </a:r>
            <a:r>
              <a:rPr lang="en-US" altLang="zh-CN" dirty="0" smtClean="0"/>
              <a:t>XML</a:t>
            </a:r>
            <a:endParaRPr lang="en-US" dirty="0"/>
          </a:p>
        </p:txBody>
      </p:sp>
      <p:pic>
        <p:nvPicPr>
          <p:cNvPr id="14338" name="Picture 2" descr="http://www.gcpowertools.com.cn/products/img/C1/sliverlight/c1_esri_salesdash_8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1743" y="1752601"/>
            <a:ext cx="3768682" cy="2525018"/>
          </a:xfrm>
          <a:prstGeom prst="rect">
            <a:avLst/>
          </a:prstGeom>
          <a:noFill/>
        </p:spPr>
      </p:pic>
      <p:pic>
        <p:nvPicPr>
          <p:cNvPr id="14340" name="Picture 4" descr="http://www.gcpowertools.com.cn/products/img/C1/winforms/GanttView_Interac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1743" y="4505170"/>
            <a:ext cx="4835525" cy="1982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lvl="1"/>
            <a:r>
              <a:rPr lang="en-US" altLang="zh-CN" sz="2800" dirty="0">
                <a:solidFill>
                  <a:srgbClr val="990000"/>
                </a:solidFill>
                <a:latin typeface="+mj-lt"/>
              </a:rPr>
              <a:t>ComponentOne 2013</a:t>
            </a:r>
            <a:br>
              <a:rPr lang="en-US" altLang="zh-CN" sz="2800" dirty="0">
                <a:solidFill>
                  <a:srgbClr val="990000"/>
                </a:solidFill>
                <a:latin typeface="+mj-lt"/>
              </a:rPr>
            </a:br>
            <a:r>
              <a:rPr lang="zh-CN" altLang="en-US" sz="2800" dirty="0">
                <a:solidFill>
                  <a:srgbClr val="990000"/>
                </a:solidFill>
                <a:latin typeface="+mj-lt"/>
              </a:rPr>
              <a:t>技术路线规</a:t>
            </a:r>
            <a:r>
              <a:rPr lang="zh-CN" altLang="en-US" sz="2800" dirty="0" smtClean="0">
                <a:solidFill>
                  <a:srgbClr val="990000"/>
                </a:solidFill>
                <a:latin typeface="+mj-lt"/>
              </a:rPr>
              <a:t>划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/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HTML5/JS/XAML/WinForms/Windows Store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3336" y="1135464"/>
            <a:ext cx="38024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ComponentOne</a:t>
            </a:r>
            <a:r>
              <a:rPr lang="en-US" altLang="zh-CN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2013</a:t>
            </a:r>
          </a:p>
          <a:p>
            <a:pPr marL="0" lvl="1"/>
            <a:r>
              <a:rPr lang="zh-CN" alt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技术路线规划</a:t>
            </a:r>
            <a:endParaRPr lang="en-US" sz="3200" dirty="0"/>
          </a:p>
        </p:txBody>
      </p:sp>
      <p:pic>
        <p:nvPicPr>
          <p:cNvPr id="5" name="Picture 4" descr="Ult col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112" y="730268"/>
            <a:ext cx="1118884" cy="1022332"/>
          </a:xfrm>
          <a:prstGeom prst="rect">
            <a:avLst/>
          </a:prstGeom>
        </p:spPr>
      </p:pic>
      <p:pic>
        <p:nvPicPr>
          <p:cNvPr id="6" name="Picture 5" descr="arLogo_6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104" y="803912"/>
            <a:ext cx="812800" cy="812800"/>
          </a:xfrm>
          <a:prstGeom prst="rect">
            <a:avLst/>
          </a:prstGeom>
        </p:spPr>
      </p:pic>
      <p:pic>
        <p:nvPicPr>
          <p:cNvPr id="7" name="Picture 6" descr="spLogo_6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836" y="2933423"/>
            <a:ext cx="812800" cy="812800"/>
          </a:xfrm>
          <a:prstGeom prst="rect">
            <a:avLst/>
          </a:prstGeom>
        </p:spPr>
      </p:pic>
      <p:pic>
        <p:nvPicPr>
          <p:cNvPr id="8" name="Picture 7" descr="just cog%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3004137"/>
            <a:ext cx="1516796" cy="764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WinForm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1"/>
            <a:ext cx="7556313" cy="2228850"/>
          </a:xfrm>
        </p:spPr>
        <p:txBody>
          <a:bodyPr/>
          <a:lstStyle/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zh-CN" altLang="en-US" sz="2000" dirty="0" smtClean="0"/>
              <a:t>使用最广泛的开发平台</a:t>
            </a:r>
            <a:endParaRPr lang="en-US" altLang="zh-CN" sz="2000" dirty="0" smtClean="0"/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en-US" altLang="zh-CN" sz="2000" dirty="0" smtClean="0"/>
              <a:t>ComponentOne</a:t>
            </a:r>
            <a:r>
              <a:rPr lang="zh-CN" altLang="en-US" sz="2000" dirty="0" smtClean="0"/>
              <a:t>将继续加大投入</a:t>
            </a:r>
            <a:endParaRPr lang="en-US" altLang="zh-CN" sz="2000" dirty="0" smtClean="0"/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zh-CN" altLang="en-US" sz="2000" dirty="0" smtClean="0"/>
              <a:t>增强</a:t>
            </a:r>
            <a:r>
              <a:rPr lang="en-US" altLang="zh-CN" sz="2000" dirty="0" smtClean="0"/>
              <a:t>Visual Styles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zh-CN" altLang="en-US" sz="2000" dirty="0" smtClean="0"/>
              <a:t>新增控件用于支持</a:t>
            </a:r>
            <a:r>
              <a:rPr lang="en-US" altLang="zh-CN" sz="2000" dirty="0" smtClean="0"/>
              <a:t>Tile-Based</a:t>
            </a:r>
            <a:r>
              <a:rPr lang="zh-CN" altLang="en-US" sz="2000" dirty="0" smtClean="0"/>
              <a:t>应用</a:t>
            </a:r>
            <a:endParaRPr lang="en-US" altLang="zh-CN" sz="2000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 smtClean="0"/>
              <a:t>高效、稳定、健壮、易用的开发平台</a:t>
            </a:r>
            <a:endParaRPr lang="en-US" altLang="zh-CN" dirty="0" smtClean="0"/>
          </a:p>
          <a:p>
            <a:endParaRPr lang="en-US" dirty="0"/>
          </a:p>
        </p:txBody>
      </p:sp>
      <p:pic>
        <p:nvPicPr>
          <p:cNvPr id="13315" name="Picture 3" descr="C:\Users\WARREN~1\AppData\Local\Temp\Rar$DR01.638\c1studio_winforms_box_2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0" y="1904253"/>
            <a:ext cx="2000250" cy="2438400"/>
          </a:xfrm>
          <a:prstGeom prst="rect">
            <a:avLst/>
          </a:prstGeom>
          <a:noFill/>
        </p:spPr>
      </p:pic>
      <p:pic>
        <p:nvPicPr>
          <p:cNvPr id="13316" name="Picture 4" descr="C:\Users\WARREN~1\AppData\Local\Temp\Rar$DR00.320\c1studio_entityf_box_25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" y="4210050"/>
            <a:ext cx="2000250" cy="2438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638425" y="434265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 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84475" y="4848225"/>
            <a:ext cx="4759325" cy="1439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defTabSz="914400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Entity</a:t>
            </a:r>
            <a:r>
              <a:rPr lang="en-US" altLang="zh-CN" sz="2000" dirty="0" smtClean="0"/>
              <a:t> Framework</a:t>
            </a:r>
            <a:r>
              <a:rPr lang="zh-CN" altLang="en-US" sz="2000" dirty="0" smtClean="0"/>
              <a:t>让用户使用</a:t>
            </a:r>
            <a:r>
              <a:rPr lang="en-US" altLang="zh-CN" sz="2000" dirty="0" smtClean="0"/>
              <a:t>.NET</a:t>
            </a:r>
            <a:r>
              <a:rPr lang="zh-CN" altLang="en-US" sz="2000" dirty="0" smtClean="0"/>
              <a:t>最先进的数据处理技术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HTML5 &amp; JavaScript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200" dirty="0" smtClean="0"/>
              <a:t>Wijmo</a:t>
            </a:r>
            <a:r>
              <a:rPr lang="zh-CN" altLang="en-US" sz="2200" dirty="0" smtClean="0"/>
              <a:t>支持</a:t>
            </a:r>
            <a:r>
              <a:rPr lang="en-US" altLang="zh-CN" sz="2200" dirty="0" smtClean="0"/>
              <a:t>MVC4</a:t>
            </a:r>
          </a:p>
          <a:p>
            <a:r>
              <a:rPr lang="zh-CN" altLang="en-US" sz="2200" dirty="0" smtClean="0"/>
              <a:t>增强</a:t>
            </a:r>
            <a:r>
              <a:rPr lang="en-US" altLang="zh-CN" sz="2200" dirty="0" err="1" smtClean="0"/>
              <a:t>KnockoutJS</a:t>
            </a:r>
            <a:r>
              <a:rPr lang="en-US" altLang="zh-CN" sz="2200" dirty="0" smtClean="0"/>
              <a:t> MVVM</a:t>
            </a:r>
            <a:r>
              <a:rPr lang="zh-CN" altLang="en-US" sz="2200" dirty="0" smtClean="0"/>
              <a:t>支持</a:t>
            </a:r>
            <a:endParaRPr lang="en-US" altLang="zh-CN" sz="2200" dirty="0" smtClean="0"/>
          </a:p>
          <a:p>
            <a:r>
              <a:rPr lang="zh-CN" altLang="en-US" sz="2200" dirty="0" smtClean="0"/>
              <a:t>加入</a:t>
            </a:r>
            <a:r>
              <a:rPr lang="en-US" altLang="zh-CN" sz="2200" dirty="0" smtClean="0"/>
              <a:t>Spread Widget</a:t>
            </a:r>
          </a:p>
          <a:p>
            <a:r>
              <a:rPr lang="en-US" altLang="zh-CN" sz="2200" dirty="0" err="1" smtClean="0"/>
              <a:t>AngularJS</a:t>
            </a:r>
            <a:r>
              <a:rPr lang="zh-CN" altLang="en-US" sz="2200" dirty="0" smtClean="0"/>
              <a:t>支持</a:t>
            </a:r>
            <a:endParaRPr lang="en-US" altLang="zh-CN" dirty="0" smtClean="0"/>
          </a:p>
          <a:p>
            <a:pPr lvl="1">
              <a:buNone/>
            </a:pPr>
            <a:endParaRPr lang="en-US" altLang="zh-CN" sz="1600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 smtClean="0"/>
              <a:t>移动互联时代神器</a:t>
            </a:r>
            <a:endParaRPr lang="en-US" dirty="0"/>
          </a:p>
        </p:txBody>
      </p:sp>
      <p:pic>
        <p:nvPicPr>
          <p:cNvPr id="12290" name="Picture 2" descr="http://wijmo.com/wp-content/themes/wijmov2/img/wijmo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2016" y="3444857"/>
            <a:ext cx="4010025" cy="1609726"/>
          </a:xfrm>
          <a:prstGeom prst="rect">
            <a:avLst/>
          </a:prstGeom>
          <a:noFill/>
        </p:spPr>
      </p:pic>
      <p:pic>
        <p:nvPicPr>
          <p:cNvPr id="12292" name="Picture 4" descr="http://wijmo.com/files/img/knockout-suppor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6351" y="1981200"/>
            <a:ext cx="1213560" cy="1213560"/>
          </a:xfrm>
          <a:prstGeom prst="rect">
            <a:avLst/>
          </a:prstGeom>
          <a:noFill/>
        </p:spPr>
      </p:pic>
      <p:pic>
        <p:nvPicPr>
          <p:cNvPr id="12294" name="Picture 6" descr="http://angularjs.org/img/AngularJS-lar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9461" y="5287959"/>
            <a:ext cx="3648086" cy="1028704"/>
          </a:xfrm>
          <a:prstGeom prst="rect">
            <a:avLst/>
          </a:prstGeom>
          <a:noFill/>
        </p:spPr>
      </p:pic>
      <p:pic>
        <p:nvPicPr>
          <p:cNvPr id="12296" name="Picture 8" descr="Sparklin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1057" y="5054583"/>
            <a:ext cx="2001918" cy="1262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XAML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 C1Collection View for </a:t>
            </a:r>
            <a:r>
              <a:rPr lang="en-US" altLang="zh-CN" dirty="0" err="1" smtClean="0"/>
              <a:t>WinRT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继续支持</a:t>
            </a:r>
            <a:r>
              <a:rPr lang="en-US" altLang="zh-CN" dirty="0" smtClean="0"/>
              <a:t>Silverlight</a:t>
            </a:r>
            <a:r>
              <a:rPr lang="zh-CN" altLang="en-US" dirty="0" smtClean="0"/>
              <a:t>平台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 </a:t>
            </a:r>
          </a:p>
          <a:p>
            <a:pPr lvl="1"/>
            <a:endParaRPr lang="en-US" altLang="zh-CN" sz="1600" dirty="0" smtClean="0"/>
          </a:p>
          <a:p>
            <a:pPr lvl="1"/>
            <a:endParaRPr lang="en-US" altLang="zh-CN" sz="1600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 smtClean="0"/>
              <a:t>释放</a:t>
            </a:r>
            <a:r>
              <a:rPr lang="en-US" altLang="zh-CN" dirty="0" smtClean="0"/>
              <a:t>.NET</a:t>
            </a:r>
            <a:r>
              <a:rPr lang="zh-CN" altLang="en-US" dirty="0" smtClean="0"/>
              <a:t>全新平台潜能</a:t>
            </a:r>
            <a:endParaRPr lang="en-US" dirty="0"/>
          </a:p>
        </p:txBody>
      </p:sp>
      <p:pic>
        <p:nvPicPr>
          <p:cNvPr id="11266" name="Picture 2" descr="http://www.componentone.com/newimages/Products/Icons/wpfLogo_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7575" y="4152153"/>
            <a:ext cx="609600" cy="609600"/>
          </a:xfrm>
          <a:prstGeom prst="rect">
            <a:avLst/>
          </a:prstGeom>
          <a:noFill/>
        </p:spPr>
      </p:pic>
      <p:pic>
        <p:nvPicPr>
          <p:cNvPr id="11268" name="Picture 4" descr="http://www.componentone.com/newimages/Products/Icons/slLogo_6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7175" y="4152153"/>
            <a:ext cx="609600" cy="609600"/>
          </a:xfrm>
          <a:prstGeom prst="rect">
            <a:avLst/>
          </a:prstGeom>
          <a:noFill/>
        </p:spPr>
      </p:pic>
      <p:pic>
        <p:nvPicPr>
          <p:cNvPr id="11270" name="Picture 6" descr="http://www.componentone.com/newimages/Products/Icons/wpLogo_6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6775" y="4152153"/>
            <a:ext cx="609600" cy="609600"/>
          </a:xfrm>
          <a:prstGeom prst="rect">
            <a:avLst/>
          </a:prstGeom>
          <a:noFill/>
        </p:spPr>
      </p:pic>
      <p:pic>
        <p:nvPicPr>
          <p:cNvPr id="11272" name="Picture 8" descr="http://www.componentone.com/newimages/Products/Icons/lsschedule_logo_6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6375" y="4152153"/>
            <a:ext cx="609600" cy="609600"/>
          </a:xfrm>
          <a:prstGeom prst="rect">
            <a:avLst/>
          </a:prstGeom>
          <a:noFill/>
        </p:spPr>
      </p:pic>
      <p:pic>
        <p:nvPicPr>
          <p:cNvPr id="11274" name="Picture 10" descr="http://www.componentone.com/newimages/Products/Icons/webpartsLogo_6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5975" y="4152153"/>
            <a:ext cx="609600" cy="609600"/>
          </a:xfrm>
          <a:prstGeom prst="rect">
            <a:avLst/>
          </a:prstGeom>
          <a:noFill/>
        </p:spPr>
      </p:pic>
      <p:pic>
        <p:nvPicPr>
          <p:cNvPr id="11276" name="Picture 12" descr="http://www.componentone.com/newimages/Products/Icons/c1studio_winrt_logo_6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5575" y="4152153"/>
            <a:ext cx="609600" cy="609600"/>
          </a:xfrm>
          <a:prstGeom prst="rect">
            <a:avLst/>
          </a:prstGeom>
          <a:noFill/>
        </p:spPr>
      </p:pic>
      <p:pic>
        <p:nvPicPr>
          <p:cNvPr id="11278" name="Picture 14" descr="http://www.componentone.com/newimages/Products/Icons/c1studio_winjs_logo_6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5175" y="4152153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Windows Store </a:t>
            </a:r>
            <a:r>
              <a:rPr lang="zh-CN" altLang="en-US" dirty="0" smtClean="0"/>
              <a:t>应用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zh-CN" altLang="en-US" dirty="0" smtClean="0"/>
              <a:t>调查显示</a:t>
            </a:r>
            <a:r>
              <a:rPr lang="en-US" altLang="zh-CN" dirty="0" smtClean="0"/>
              <a:t>45%</a:t>
            </a:r>
            <a:r>
              <a:rPr lang="zh-CN" altLang="en-US" dirty="0" smtClean="0"/>
              <a:t>的用户计划使用</a:t>
            </a:r>
            <a:r>
              <a:rPr lang="en-US" altLang="zh-CN" dirty="0" err="1" smtClean="0"/>
              <a:t>WinRT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Xaml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WinJS</a:t>
            </a:r>
            <a:r>
              <a:rPr lang="zh-CN" altLang="en-US" dirty="0" smtClean="0"/>
              <a:t>用于</a:t>
            </a:r>
            <a:r>
              <a:rPr lang="en-US" altLang="zh-CN" dirty="0" smtClean="0"/>
              <a:t>Windows Store</a:t>
            </a:r>
            <a:r>
              <a:rPr lang="zh-CN" altLang="en-US" dirty="0" smtClean="0"/>
              <a:t>应用开发技术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全力挖掘</a:t>
            </a:r>
            <a:r>
              <a:rPr lang="en-US" altLang="zh-CN" dirty="0" smtClean="0"/>
              <a:t>Windows Store</a:t>
            </a:r>
            <a:br>
              <a:rPr lang="en-US" altLang="zh-CN" dirty="0" smtClean="0"/>
            </a:br>
            <a:r>
              <a:rPr lang="zh-CN" altLang="en-US" dirty="0" smtClean="0"/>
              <a:t>平台潜力，提升</a:t>
            </a:r>
            <a:r>
              <a:rPr lang="en-US" altLang="zh-CN" dirty="0" err="1" smtClean="0"/>
              <a:t>WinRT</a:t>
            </a:r>
            <a:r>
              <a:rPr lang="zh-CN" altLang="en-US" dirty="0" smtClean="0"/>
              <a:t>和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err="1" smtClean="0"/>
              <a:t>WinJS</a:t>
            </a:r>
            <a:r>
              <a:rPr lang="zh-CN" altLang="en-US" dirty="0" smtClean="0"/>
              <a:t>产品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 smtClean="0"/>
              <a:t>关于</a:t>
            </a:r>
            <a:r>
              <a:rPr lang="en-US" altLang="zh-CN" dirty="0" smtClean="0"/>
              <a:t>Windows 8</a:t>
            </a:r>
            <a:r>
              <a:rPr lang="zh-CN" altLang="en-US" dirty="0" smtClean="0"/>
              <a:t>你做何打算？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9113" y="2652713"/>
            <a:ext cx="40671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全面推进中文支持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产品</a:t>
            </a:r>
            <a:r>
              <a:rPr lang="en-US" altLang="zh-CN" dirty="0" smtClean="0"/>
              <a:t>/</a:t>
            </a:r>
            <a:r>
              <a:rPr lang="zh-CN" altLang="en-US" dirty="0" smtClean="0"/>
              <a:t>文档</a:t>
            </a:r>
            <a:r>
              <a:rPr lang="en-US" altLang="zh-CN" dirty="0" smtClean="0"/>
              <a:t>/</a:t>
            </a:r>
            <a:r>
              <a:rPr lang="zh-CN" altLang="en-US" dirty="0" smtClean="0"/>
              <a:t>技术支持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3722" y="1256044"/>
            <a:ext cx="37030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FF0000"/>
                </a:solidFill>
              </a:rPr>
              <a:t>全面推进中文支持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8" name="Picture 7" descr="Ult col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112" y="730268"/>
            <a:ext cx="1118884" cy="1022332"/>
          </a:xfrm>
          <a:prstGeom prst="rect">
            <a:avLst/>
          </a:prstGeom>
        </p:spPr>
      </p:pic>
      <p:pic>
        <p:nvPicPr>
          <p:cNvPr id="9" name="Picture 8" descr="arLogo_6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104" y="803912"/>
            <a:ext cx="812800" cy="812800"/>
          </a:xfrm>
          <a:prstGeom prst="rect">
            <a:avLst/>
          </a:prstGeom>
        </p:spPr>
      </p:pic>
      <p:pic>
        <p:nvPicPr>
          <p:cNvPr id="10" name="Picture 9" descr="spLogo_6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836" y="2933423"/>
            <a:ext cx="812800" cy="812800"/>
          </a:xfrm>
          <a:prstGeom prst="rect">
            <a:avLst/>
          </a:prstGeom>
        </p:spPr>
      </p:pic>
      <p:pic>
        <p:nvPicPr>
          <p:cNvPr id="11" name="Picture 10" descr="just cog%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3004137"/>
            <a:ext cx="1516796" cy="764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产品中文本地化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四大平台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WinForm/ASP.NET/WPF/Silverlight</a:t>
            </a:r>
          </a:p>
          <a:p>
            <a:r>
              <a:rPr lang="zh-CN" altLang="en-US" dirty="0" smtClean="0"/>
              <a:t>全系产品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超过</a:t>
            </a:r>
            <a:r>
              <a:rPr lang="en-US" altLang="zh-CN" dirty="0" smtClean="0"/>
              <a:t>200</a:t>
            </a:r>
            <a:r>
              <a:rPr lang="zh-CN" altLang="en-US" dirty="0" smtClean="0"/>
              <a:t>个控件产品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 smtClean="0"/>
              <a:t>贴近中国开发者需求</a:t>
            </a:r>
            <a:endParaRPr lang="en-US" dirty="0"/>
          </a:p>
        </p:txBody>
      </p:sp>
      <p:pic>
        <p:nvPicPr>
          <p:cNvPr id="8223" name="Picture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852863"/>
            <a:ext cx="7454402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中文指南和在线资源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 smtClean="0"/>
              <a:t>提升开发者学习效率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144963"/>
          </a:xfrm>
        </p:spPr>
        <p:txBody>
          <a:bodyPr/>
          <a:lstStyle/>
          <a:p>
            <a:r>
              <a:rPr lang="zh-CN" altLang="en-US" dirty="0" smtClean="0"/>
              <a:t>中文使用指南。</a:t>
            </a:r>
            <a:endParaRPr lang="en-US" altLang="zh-CN" dirty="0" smtClean="0"/>
          </a:p>
          <a:p>
            <a:pPr lvl="1"/>
            <a:r>
              <a:rPr lang="en-US" altLang="zh-CN" dirty="0" err="1" smtClean="0"/>
              <a:t>FlexGrid</a:t>
            </a:r>
            <a:r>
              <a:rPr lang="en-US" altLang="zh-CN" dirty="0" smtClean="0"/>
              <a:t> </a:t>
            </a:r>
            <a:r>
              <a:rPr lang="zh-CN" altLang="en-US" dirty="0" smtClean="0"/>
              <a:t>中文文档、</a:t>
            </a:r>
            <a:r>
              <a:rPr lang="en-US" altLang="zh-CN" dirty="0" smtClean="0"/>
              <a:t>Chart 2D/3D</a:t>
            </a:r>
            <a:r>
              <a:rPr lang="zh-CN" altLang="en-US" dirty="0" smtClean="0"/>
              <a:t>中文文档</a:t>
            </a:r>
            <a:r>
              <a:rPr lang="en-US" altLang="zh-CN" dirty="0" smtClean="0"/>
              <a:t>……</a:t>
            </a:r>
          </a:p>
          <a:p>
            <a:r>
              <a:rPr lang="zh-CN" altLang="en-US" dirty="0" smtClean="0"/>
              <a:t>产品博客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发布用户最关心的产品使用技巧</a:t>
            </a:r>
            <a:endParaRPr lang="en-US" altLang="zh-CN" dirty="0" smtClean="0"/>
          </a:p>
          <a:p>
            <a:r>
              <a:rPr lang="zh-CN" altLang="en-US" dirty="0" smtClean="0"/>
              <a:t>官方微博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发布产品动态和相关技术提要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本地化技术支持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中文控件选型和售前咨询</a:t>
            </a:r>
            <a:endParaRPr lang="en-US" altLang="zh-CN" dirty="0" smtClean="0"/>
          </a:p>
          <a:p>
            <a:r>
              <a:rPr lang="zh-CN" altLang="en-US" dirty="0" smtClean="0"/>
              <a:t>中文论坛服务</a:t>
            </a:r>
            <a:r>
              <a:rPr lang="en-US" altLang="zh-CN" dirty="0" smtClean="0"/>
              <a:t>-GCDN</a:t>
            </a:r>
          </a:p>
          <a:p>
            <a:r>
              <a:rPr lang="zh-CN" altLang="en-US" dirty="0" smtClean="0"/>
              <a:t>中文电话服务</a:t>
            </a:r>
            <a:endParaRPr lang="en-US" altLang="zh-CN" dirty="0" smtClean="0"/>
          </a:p>
          <a:p>
            <a:r>
              <a:rPr lang="zh-CN" altLang="en-US" dirty="0" smtClean="0"/>
              <a:t>中文远程培训和现场培训</a:t>
            </a:r>
            <a:endParaRPr lang="en-US" altLang="zh-CN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 smtClean="0"/>
              <a:t>您身边的技术专家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ComponentOne Ultimate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zh-CN" altLang="en-US" sz="2400" dirty="0" smtClean="0"/>
              <a:t>拥有得心应手的工具和资源，我们便可轻而易举的构建所需要的任何类型应用系统。</a:t>
            </a: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 smtClean="0"/>
              <a:t>覆盖微软全平台控件解决方案</a:t>
            </a:r>
            <a:endParaRPr lang="en-US" dirty="0"/>
          </a:p>
        </p:txBody>
      </p:sp>
      <p:pic>
        <p:nvPicPr>
          <p:cNvPr id="1028" name="Picture 4" descr="c1ultim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0475" y="2295525"/>
            <a:ext cx="6029325" cy="24860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控件实例演示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/>
              <a:t>ControlExplorer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3722" y="1256044"/>
            <a:ext cx="3703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FF0000"/>
                </a:solidFill>
              </a:rPr>
              <a:t>控件实例演示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8" name="Picture 7" descr="Ult col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112" y="730268"/>
            <a:ext cx="1118884" cy="1022332"/>
          </a:xfrm>
          <a:prstGeom prst="rect">
            <a:avLst/>
          </a:prstGeom>
        </p:spPr>
      </p:pic>
      <p:pic>
        <p:nvPicPr>
          <p:cNvPr id="9" name="Picture 8" descr="arLogo_6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104" y="803912"/>
            <a:ext cx="812800" cy="812800"/>
          </a:xfrm>
          <a:prstGeom prst="rect">
            <a:avLst/>
          </a:prstGeom>
        </p:spPr>
      </p:pic>
      <p:pic>
        <p:nvPicPr>
          <p:cNvPr id="10" name="Picture 9" descr="spLogo_6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836" y="2933423"/>
            <a:ext cx="812800" cy="812800"/>
          </a:xfrm>
          <a:prstGeom prst="rect">
            <a:avLst/>
          </a:prstGeom>
        </p:spPr>
      </p:pic>
      <p:pic>
        <p:nvPicPr>
          <p:cNvPr id="11" name="Picture 10" descr="just cog%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3004137"/>
            <a:ext cx="1516796" cy="764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控件实例演示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C1 Wijmo</a:t>
            </a:r>
            <a:r>
              <a:rPr lang="zh-CN" altLang="en-US" dirty="0" smtClean="0"/>
              <a:t>信息处理系统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 smtClean="0"/>
              <a:t>您身边的技术专家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2" y="2600325"/>
            <a:ext cx="5962654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用户反馈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我们为了增加项目开发的便利性，提高工作效率而使用了</a:t>
            </a:r>
            <a:r>
              <a:rPr lang="en-US" dirty="0" smtClean="0"/>
              <a:t>ComponentOne Studio Enterprise</a:t>
            </a:r>
            <a:r>
              <a:rPr lang="zh-CN" altLang="en-US" dirty="0" smtClean="0"/>
              <a:t>控件包，并使用了其中的</a:t>
            </a:r>
            <a:r>
              <a:rPr lang="en-US" dirty="0" err="1" smtClean="0"/>
              <a:t>FlexGrid</a:t>
            </a:r>
            <a:r>
              <a:rPr lang="zh-CN" altLang="en-US" dirty="0" smtClean="0"/>
              <a:t>控件，感觉不错，葡萄城的服务热情而周到、技术人员很专业，很好。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						--</a:t>
            </a:r>
            <a:r>
              <a:rPr lang="zh-CN" altLang="en-US" dirty="0" smtClean="0"/>
              <a:t>日立信息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en-US" altLang="zh-CN" dirty="0" smtClean="0"/>
              <a:t>ComponentOne</a:t>
            </a:r>
            <a:r>
              <a:rPr lang="zh-CN" altLang="en-US" dirty="0" smtClean="0"/>
              <a:t>产品可以很好的满足我们的开发需求，对于开发过程遇到的问题，不管是论坛上还是邮件里面，贵公司都给了很快很好的回复，我们很满意。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						--</a:t>
            </a:r>
            <a:r>
              <a:rPr lang="zh-CN" altLang="en-US" dirty="0" smtClean="0"/>
              <a:t>长庆油田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 smtClean="0"/>
              <a:t>听听大家都说了些什么吧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xpectMoreGetMor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30439" y="839240"/>
            <a:ext cx="6589530" cy="4978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更多期待</a:t>
            </a:r>
            <a:r>
              <a:rPr lang="en-US" dirty="0" smtClean="0"/>
              <a:t>. </a:t>
            </a:r>
            <a:r>
              <a:rPr lang="zh-CN" altLang="en-US" dirty="0" smtClean="0"/>
              <a:t>更多收获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ComponentOne 2012 </a:t>
            </a:r>
            <a:r>
              <a:rPr lang="zh-CN" altLang="en-US" sz="2400" dirty="0" smtClean="0"/>
              <a:t>亮点技术与前沿产品回顾</a:t>
            </a:r>
            <a:endParaRPr lang="en-US" sz="2400" dirty="0" smtClean="0"/>
          </a:p>
          <a:p>
            <a:r>
              <a:rPr lang="en-US" altLang="zh-CN" sz="2400" dirty="0" smtClean="0"/>
              <a:t>ComponentOne 2013</a:t>
            </a:r>
            <a:r>
              <a:rPr lang="zh-CN" altLang="en-US" sz="2400" dirty="0" smtClean="0"/>
              <a:t>技术路线规划</a:t>
            </a:r>
            <a:endParaRPr lang="en-US" sz="2400" dirty="0" smtClean="0"/>
          </a:p>
          <a:p>
            <a:r>
              <a:rPr lang="zh-CN" altLang="en-US" sz="2400" dirty="0" smtClean="0"/>
              <a:t>全面推进中文支持</a:t>
            </a:r>
            <a:endParaRPr lang="en-US" sz="2400" dirty="0" smtClean="0"/>
          </a:p>
          <a:p>
            <a:r>
              <a:rPr lang="zh-CN" altLang="en-US" sz="2400" dirty="0" smtClean="0"/>
              <a:t>控件实例演示</a:t>
            </a:r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 smtClean="0"/>
              <a:t>提纲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2012 </a:t>
            </a:r>
            <a:r>
              <a:rPr lang="zh-CN" altLang="en-US" dirty="0" smtClean="0"/>
              <a:t>亮点技术与前沿产品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subTitle" idx="1"/>
          </p:nvPr>
        </p:nvSpPr>
        <p:spPr>
          <a:xfrm>
            <a:off x="4800600" y="5047261"/>
            <a:ext cx="4038600" cy="748553"/>
          </a:xfrm>
        </p:spPr>
        <p:txBody>
          <a:bodyPr>
            <a:normAutofit/>
          </a:bodyPr>
          <a:lstStyle/>
          <a:p>
            <a:r>
              <a:rPr lang="en-US" altLang="zh-CN" sz="2000" spc="-50" dirty="0" smtClean="0"/>
              <a:t>HTML5</a:t>
            </a:r>
            <a:r>
              <a:rPr lang="en-US" sz="2000" spc="-50" dirty="0" smtClean="0"/>
              <a:t>/</a:t>
            </a:r>
            <a:r>
              <a:rPr lang="en-US" altLang="zh-CN" sz="2000" spc="-50" dirty="0" err="1" smtClean="0"/>
              <a:t>LightSwitch</a:t>
            </a:r>
            <a:r>
              <a:rPr lang="en-US" sz="2000" spc="-50" dirty="0" smtClean="0"/>
              <a:t>/</a:t>
            </a:r>
            <a:r>
              <a:rPr lang="en-US" altLang="zh-CN" sz="2000" spc="-50" dirty="0" smtClean="0"/>
              <a:t>Office 2010</a:t>
            </a:r>
            <a:r>
              <a:rPr lang="zh-CN" altLang="en-US" sz="2000" spc="-50" dirty="0" smtClean="0"/>
              <a:t>主题</a:t>
            </a:r>
            <a:endParaRPr lang="en-US" sz="2000" spc="-50" dirty="0"/>
          </a:p>
        </p:txBody>
      </p:sp>
      <p:sp>
        <p:nvSpPr>
          <p:cNvPr id="4" name="TextBox 3"/>
          <p:cNvSpPr txBox="1"/>
          <p:nvPr/>
        </p:nvSpPr>
        <p:spPr>
          <a:xfrm>
            <a:off x="735264" y="534743"/>
            <a:ext cx="31683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2012 </a:t>
            </a:r>
            <a:r>
              <a:rPr lang="zh-CN" altLang="en-US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亮点技术与前沿产品</a:t>
            </a:r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 descr="Ult col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112" y="730268"/>
            <a:ext cx="1118884" cy="1022332"/>
          </a:xfrm>
          <a:prstGeom prst="rect">
            <a:avLst/>
          </a:prstGeom>
        </p:spPr>
      </p:pic>
      <p:pic>
        <p:nvPicPr>
          <p:cNvPr id="6" name="Picture 5" descr="arLogo_6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104" y="803912"/>
            <a:ext cx="812800" cy="812800"/>
          </a:xfrm>
          <a:prstGeom prst="rect">
            <a:avLst/>
          </a:prstGeom>
        </p:spPr>
      </p:pic>
      <p:pic>
        <p:nvPicPr>
          <p:cNvPr id="7" name="Picture 6" descr="spLogo_6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836" y="2933423"/>
            <a:ext cx="812800" cy="812800"/>
          </a:xfrm>
          <a:prstGeom prst="rect">
            <a:avLst/>
          </a:prstGeom>
        </p:spPr>
      </p:pic>
      <p:pic>
        <p:nvPicPr>
          <p:cNvPr id="8" name="Picture 7" descr="just cog%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3004137"/>
            <a:ext cx="1516796" cy="76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Windos</a:t>
            </a:r>
            <a:r>
              <a:rPr lang="en-US" altLang="zh-CN" dirty="0" smtClean="0"/>
              <a:t> 8</a:t>
            </a:r>
            <a:r>
              <a:rPr lang="zh-CN" altLang="en-US" dirty="0" smtClean="0"/>
              <a:t>和</a:t>
            </a:r>
            <a:r>
              <a:rPr lang="en-US" altLang="zh-CN" dirty="0" smtClean="0"/>
              <a:t>Visual Studio 2012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 smtClean="0"/>
              <a:t>打造个人电子消费品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144963"/>
          </a:xfrm>
        </p:spPr>
        <p:txBody>
          <a:bodyPr/>
          <a:lstStyle/>
          <a:p>
            <a:r>
              <a:rPr lang="en-US" altLang="zh-CN" sz="2200" dirty="0" err="1" smtClean="0"/>
              <a:t>WinRT</a:t>
            </a:r>
            <a:r>
              <a:rPr lang="en-US" altLang="zh-CN" sz="2200" dirty="0" smtClean="0"/>
              <a:t> XAML</a:t>
            </a:r>
            <a:br>
              <a:rPr lang="en-US" altLang="zh-CN" sz="2200" dirty="0" smtClean="0"/>
            </a:br>
            <a:r>
              <a:rPr lang="en-US" altLang="zh-CN" sz="2200" dirty="0" smtClean="0"/>
              <a:t/>
            </a:r>
            <a:br>
              <a:rPr lang="en-US" altLang="zh-CN" sz="2200" dirty="0" smtClean="0"/>
            </a:br>
            <a:r>
              <a:rPr lang="en-US" altLang="zh-CN" sz="2200" dirty="0" smtClean="0"/>
              <a:t/>
            </a:r>
            <a:br>
              <a:rPr lang="en-US" altLang="zh-CN" sz="2200" dirty="0" smtClean="0"/>
            </a:br>
            <a:r>
              <a:rPr lang="en-US" altLang="zh-CN" sz="2200" dirty="0" smtClean="0"/>
              <a:t/>
            </a:r>
            <a:br>
              <a:rPr lang="en-US" altLang="zh-CN" sz="2200" dirty="0" smtClean="0"/>
            </a:br>
            <a:r>
              <a:rPr lang="en-US" altLang="zh-CN" sz="2200" dirty="0" smtClean="0"/>
              <a:t/>
            </a:r>
            <a:br>
              <a:rPr lang="en-US" altLang="zh-CN" sz="2200" dirty="0" smtClean="0"/>
            </a:br>
            <a:endParaRPr lang="en-US" altLang="zh-CN" sz="2200" dirty="0" smtClean="0"/>
          </a:p>
          <a:p>
            <a:r>
              <a:rPr lang="en-US" altLang="zh-CN" sz="2200" dirty="0" err="1" smtClean="0"/>
              <a:t>WinJS</a:t>
            </a:r>
            <a:endParaRPr lang="en-US" altLang="zh-CN" sz="2200" dirty="0" smtClean="0"/>
          </a:p>
        </p:txBody>
      </p:sp>
      <p:pic>
        <p:nvPicPr>
          <p:cNvPr id="18434" name="Picture 2" descr="Wij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8700" y="1624012"/>
            <a:ext cx="6115050" cy="2495551"/>
          </a:xfrm>
          <a:prstGeom prst="rect">
            <a:avLst/>
          </a:prstGeom>
          <a:noFill/>
        </p:spPr>
      </p:pic>
      <p:pic>
        <p:nvPicPr>
          <p:cNvPr id="18436" name="Picture 4" descr="Wijm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9650" y="3971925"/>
            <a:ext cx="6115050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Web</a:t>
            </a:r>
            <a:r>
              <a:rPr lang="zh-CN" altLang="en-US" dirty="0" smtClean="0"/>
              <a:t>前端技术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200" dirty="0" smtClean="0"/>
              <a:t>支持</a:t>
            </a:r>
            <a:r>
              <a:rPr lang="en-US" altLang="zh-CN" sz="2200" dirty="0" smtClean="0"/>
              <a:t>HTML5</a:t>
            </a:r>
          </a:p>
          <a:p>
            <a:r>
              <a:rPr lang="zh-CN" altLang="en-US" sz="2200" dirty="0" smtClean="0"/>
              <a:t>跨浏览器支持</a:t>
            </a:r>
            <a:endParaRPr lang="en-US" altLang="zh-CN" sz="2200" dirty="0" smtClean="0"/>
          </a:p>
          <a:p>
            <a:r>
              <a:rPr lang="zh-CN" altLang="en-US" sz="2200" dirty="0" smtClean="0"/>
              <a:t>便捷切换主题</a:t>
            </a:r>
            <a:endParaRPr lang="en-US" altLang="zh-CN" sz="2200" dirty="0" smtClean="0"/>
          </a:p>
          <a:p>
            <a:r>
              <a:rPr lang="zh-CN" altLang="en-US" sz="2200" dirty="0" smtClean="0"/>
              <a:t>支持</a:t>
            </a:r>
            <a:r>
              <a:rPr lang="en-US" altLang="zh-CN" sz="2200" dirty="0" smtClean="0"/>
              <a:t>MVVM </a:t>
            </a:r>
            <a:r>
              <a:rPr lang="en-US" altLang="zh-CN" sz="2200" dirty="0" err="1" smtClean="0"/>
              <a:t>KnockoutJS</a:t>
            </a:r>
            <a:endParaRPr lang="en-US" altLang="zh-CN" sz="2200" dirty="0" smtClean="0"/>
          </a:p>
          <a:p>
            <a:r>
              <a:rPr lang="zh-CN" altLang="en-US" sz="2200" dirty="0" smtClean="0"/>
              <a:t>支持</a:t>
            </a:r>
            <a:r>
              <a:rPr lang="en-US" altLang="zh-CN" sz="2200" dirty="0" smtClean="0"/>
              <a:t>iCal</a:t>
            </a:r>
            <a:r>
              <a:rPr lang="zh-CN" altLang="en-US" sz="2200" dirty="0" smtClean="0"/>
              <a:t>格式</a:t>
            </a:r>
            <a:r>
              <a:rPr lang="en-US" altLang="zh-CN" sz="2200" dirty="0" smtClean="0"/>
              <a:t>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sz="2800" dirty="0" smtClean="0"/>
              <a:t>引领</a:t>
            </a:r>
            <a:r>
              <a:rPr lang="en-US" altLang="zh-CN" sz="2800" dirty="0" smtClean="0"/>
              <a:t>Web</a:t>
            </a:r>
            <a:r>
              <a:rPr lang="zh-CN" altLang="en-US" sz="2800" dirty="0" smtClean="0"/>
              <a:t>前端控件潮流</a:t>
            </a:r>
            <a:endParaRPr lang="en-US" sz="2800" dirty="0"/>
          </a:p>
        </p:txBody>
      </p:sp>
      <p:pic>
        <p:nvPicPr>
          <p:cNvPr id="19458" name="Picture 2" descr="http://www.gcpowertools.com.cn/products/img/C1/ASP/html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2100" y="1904253"/>
            <a:ext cx="2743200" cy="1895476"/>
          </a:xfrm>
          <a:prstGeom prst="rect">
            <a:avLst/>
          </a:prstGeom>
          <a:noFill/>
        </p:spPr>
      </p:pic>
      <p:pic>
        <p:nvPicPr>
          <p:cNvPr id="19460" name="Picture 4" descr="完美的跨浏览器兼容性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9125" y="1904253"/>
            <a:ext cx="2190750" cy="1381126"/>
          </a:xfrm>
          <a:prstGeom prst="rect">
            <a:avLst/>
          </a:prstGeom>
          <a:noFill/>
        </p:spPr>
      </p:pic>
      <p:pic>
        <p:nvPicPr>
          <p:cNvPr id="19462" name="Picture 6" descr="便捷的系统主题切换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9925" y="3799729"/>
            <a:ext cx="2190750" cy="1381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677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LightSwitch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 smtClean="0"/>
              <a:t>快速建立企业级应用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144963"/>
          </a:xfrm>
        </p:spPr>
        <p:txBody>
          <a:bodyPr/>
          <a:lstStyle/>
          <a:p>
            <a:r>
              <a:rPr lang="en-US" altLang="zh-CN" sz="2200" dirty="0" smtClean="0"/>
              <a:t>Studio for </a:t>
            </a:r>
            <a:r>
              <a:rPr lang="en-US" altLang="zh-CN" sz="2200" dirty="0" err="1" smtClean="0"/>
              <a:t>LightSwitch</a:t>
            </a:r>
            <a:endParaRPr lang="en-US" altLang="zh-CN" sz="2200" dirty="0" smtClean="0"/>
          </a:p>
          <a:p>
            <a:endParaRPr lang="en-US" altLang="zh-CN" sz="2200" dirty="0" smtClean="0"/>
          </a:p>
        </p:txBody>
      </p:sp>
      <p:pic>
        <p:nvPicPr>
          <p:cNvPr id="17410" name="Picture 2" descr="Studio for LightSwit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700" y="2854325"/>
            <a:ext cx="5848350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Microsoft Office 2010</a:t>
            </a:r>
            <a:r>
              <a:rPr lang="zh-CN" altLang="en-US" dirty="0" smtClean="0"/>
              <a:t>主题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WinForm</a:t>
            </a:r>
            <a:endParaRPr lang="en-US" dirty="0" smtClean="0"/>
          </a:p>
          <a:p>
            <a:r>
              <a:rPr lang="en-US" altLang="zh-CN" dirty="0" smtClean="0"/>
              <a:t>Silverlight</a:t>
            </a:r>
          </a:p>
          <a:p>
            <a:r>
              <a:rPr lang="en-US" altLang="zh-CN" dirty="0" smtClean="0"/>
              <a:t>WPF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sz="2800" dirty="0" smtClean="0"/>
              <a:t>创建最熟悉的用户界面</a:t>
            </a:r>
            <a:endParaRPr lang="en-US" sz="2800" dirty="0" smtClean="0"/>
          </a:p>
        </p:txBody>
      </p:sp>
      <p:pic>
        <p:nvPicPr>
          <p:cNvPr id="16388" name="Picture 4" descr="http://www.componentone.com/newimages/Products/ScreenShots/StudioXAML/WPF_Themes_Office_8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0100" y="2092325"/>
            <a:ext cx="6253395" cy="4213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61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明星控件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 smtClean="0"/>
              <a:t>备受好评的控件产品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144963"/>
          </a:xfrm>
        </p:spPr>
        <p:txBody>
          <a:bodyPr/>
          <a:lstStyle/>
          <a:p>
            <a:r>
              <a:rPr lang="en-US" altLang="zh-CN" dirty="0" err="1" smtClean="0"/>
              <a:t>FlexGrid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轻便快捷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操作简单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多平台支持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altLang="zh-CN" dirty="0" smtClean="0"/>
          </a:p>
          <a:p>
            <a:r>
              <a:rPr lang="en-US" altLang="zh-CN" dirty="0" smtClean="0"/>
              <a:t>Chart/3D Chart</a:t>
            </a:r>
          </a:p>
          <a:p>
            <a:pPr lvl="1"/>
            <a:r>
              <a:rPr lang="en-US" altLang="zh-CN" dirty="0" smtClean="0"/>
              <a:t>80+</a:t>
            </a:r>
            <a:r>
              <a:rPr lang="zh-CN" altLang="en-US" dirty="0" smtClean="0"/>
              <a:t>图表类型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零代码开发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强大交互能力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数据绑定及高亮</a:t>
            </a:r>
            <a:endParaRPr lang="en-US" dirty="0"/>
          </a:p>
        </p:txBody>
      </p:sp>
      <p:pic>
        <p:nvPicPr>
          <p:cNvPr id="15362" name="Picture 2" descr="http://www.gcpowertools.com.cn/products/img/screenshots/FlexGrid/winforms_flexgri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4475" y="2124075"/>
            <a:ext cx="5800725" cy="1819276"/>
          </a:xfrm>
          <a:prstGeom prst="rect">
            <a:avLst/>
          </a:prstGeom>
          <a:noFill/>
        </p:spPr>
      </p:pic>
      <p:pic>
        <p:nvPicPr>
          <p:cNvPr id="15364" name="Picture 4" descr="http://www.gcpowertools.com.cn/products/img/screenshots/Chart/webchart_asp_showof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4475" y="4425950"/>
            <a:ext cx="5800725" cy="195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vantag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8269</TotalTime>
  <Words>464</Words>
  <Application>Microsoft Office PowerPoint</Application>
  <PresentationFormat>全屏显示(4:3)</PresentationFormat>
  <Paragraphs>125</Paragraphs>
  <Slides>23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Advantage</vt:lpstr>
      <vt:lpstr>ComponentOne </vt:lpstr>
      <vt:lpstr>ComponentOne Ultimate</vt:lpstr>
      <vt:lpstr>更多期待. 更多收获.</vt:lpstr>
      <vt:lpstr>2012 亮点技术与前沿产品</vt:lpstr>
      <vt:lpstr>Windos 8和Visual Studio 2012</vt:lpstr>
      <vt:lpstr>Web前端技术</vt:lpstr>
      <vt:lpstr>LightSwitch</vt:lpstr>
      <vt:lpstr>Microsoft Office 2010主题</vt:lpstr>
      <vt:lpstr>明星控件</vt:lpstr>
      <vt:lpstr>全新控件</vt:lpstr>
      <vt:lpstr>ComponentOne 2013 技术路线规划 </vt:lpstr>
      <vt:lpstr>WinForm</vt:lpstr>
      <vt:lpstr>HTML5 &amp; JavaScript</vt:lpstr>
      <vt:lpstr>XAML</vt:lpstr>
      <vt:lpstr>Windows Store 应用</vt:lpstr>
      <vt:lpstr>全面推进中文支持</vt:lpstr>
      <vt:lpstr>产品中文本地化</vt:lpstr>
      <vt:lpstr>中文指南和在线资源</vt:lpstr>
      <vt:lpstr>本地化技术支持</vt:lpstr>
      <vt:lpstr>控件实例演示</vt:lpstr>
      <vt:lpstr>控件实例演示</vt:lpstr>
      <vt:lpstr>用户反馈</vt:lpstr>
      <vt:lpstr>PowerPoint 演示文稿</vt:lpstr>
    </vt:vector>
  </TitlesOfParts>
  <Company>GrapeCity,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Partnership</dc:title>
  <dc:creator>Shay Williamson</dc:creator>
  <cp:lastModifiedBy>USER</cp:lastModifiedBy>
  <cp:revision>453</cp:revision>
  <dcterms:created xsi:type="dcterms:W3CDTF">2012-05-09T13:31:22Z</dcterms:created>
  <dcterms:modified xsi:type="dcterms:W3CDTF">2013-01-24T02:40:24Z</dcterms:modified>
</cp:coreProperties>
</file>